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49373b863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49373b863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e3419e3045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e3419e3045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Dont need to go through all the recommendations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9f5a5e0a3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49f5a5e0a3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3419e30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e3419e30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49ed72a7a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49ed72a7a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e3419e3045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e3419e3045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sub-questions/aims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49ed72a7a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49ed72a7a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49ed72a7a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49ed72a7a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e3419e3045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e3419e3045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49373b863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49373b863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e3419e3045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e3419e3045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495f2aeebb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495f2aeebb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l" sz="1400">
                <a:solidFill>
                  <a:schemeClr val="dk1"/>
                </a:solidFill>
              </a:rPr>
              <a:t>Bike Station Closures in Uptown/ North District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pl" sz="1400">
                <a:solidFill>
                  <a:schemeClr val="dk1"/>
                </a:solidFill>
              </a:rPr>
              <a:t>mostly occupied by government organisations, law firms, NGOs, regulatory offices and parking garages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pl" sz="1400">
                <a:solidFill>
                  <a:schemeClr val="dk1"/>
                </a:solidFill>
              </a:rPr>
              <a:t>Low usage for work commutes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pl" sz="1400">
                <a:solidFill>
                  <a:schemeClr val="dk1"/>
                </a:solidFill>
              </a:rPr>
              <a:t>Most popular stations are on campus and in downtown area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2.png"/><Relationship Id="rId6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272600" y="154538"/>
            <a:ext cx="8598800" cy="483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875" y="289825"/>
            <a:ext cx="2064200" cy="10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564150" y="4139150"/>
            <a:ext cx="80157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chemeClr val="dk1"/>
                </a:solidFill>
              </a:rPr>
              <a:t>Presented</a:t>
            </a:r>
            <a:r>
              <a:rPr b="1" lang="pl" sz="1800">
                <a:solidFill>
                  <a:schemeClr val="dk1"/>
                </a:solidFill>
              </a:rPr>
              <a:t> by: </a:t>
            </a:r>
            <a:r>
              <a:rPr lang="pl" sz="1800">
                <a:solidFill>
                  <a:schemeClr val="dk1"/>
                </a:solidFill>
              </a:rPr>
              <a:t>Dinara Akmurzina, Marina Zviagina, Magdalena Krupa, </a:t>
            </a:r>
            <a:endParaRPr sz="1800">
              <a:solidFill>
                <a:schemeClr val="dk1"/>
              </a:solidFill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800">
                <a:solidFill>
                  <a:schemeClr val="dk1"/>
                </a:solidFill>
              </a:rPr>
              <a:t>   Sharyn McPherson, Vanessa Chan, Lamiaa Bahgat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 txBox="1"/>
          <p:nvPr>
            <p:ph type="title"/>
          </p:nvPr>
        </p:nvSpPr>
        <p:spPr>
          <a:xfrm>
            <a:off x="1537200" y="2076500"/>
            <a:ext cx="6069600" cy="7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pl" sz="2760">
                <a:highlight>
                  <a:srgbClr val="B7B7B7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Analysis of the bike-stations and trips within Austin</a:t>
            </a:r>
            <a:endParaRPr b="1" sz="3840">
              <a:highlight>
                <a:srgbClr val="B7B7B7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/>
        </p:nvSpPr>
        <p:spPr>
          <a:xfrm>
            <a:off x="329700" y="197825"/>
            <a:ext cx="8772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3400">
                <a:solidFill>
                  <a:schemeClr val="dk1"/>
                </a:solidFill>
              </a:rPr>
              <a:t>Recommendations</a:t>
            </a:r>
            <a:endParaRPr b="1" sz="3400">
              <a:solidFill>
                <a:schemeClr val="dk1"/>
              </a:solidFill>
            </a:endParaRPr>
          </a:p>
        </p:txBody>
      </p:sp>
      <p:sp>
        <p:nvSpPr>
          <p:cNvPr id="132" name="Google Shape;132;p22"/>
          <p:cNvSpPr txBox="1"/>
          <p:nvPr/>
        </p:nvSpPr>
        <p:spPr>
          <a:xfrm>
            <a:off x="533975" y="1013300"/>
            <a:ext cx="6672600" cy="19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Special promotions for off-peak seasons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l">
                <a:solidFill>
                  <a:schemeClr val="dk1"/>
                </a:solidFill>
              </a:rPr>
              <a:t>Subsidised s</a:t>
            </a:r>
            <a:r>
              <a:rPr lang="pl">
                <a:solidFill>
                  <a:schemeClr val="dk1"/>
                </a:solidFill>
              </a:rPr>
              <a:t>ubscription plans for companies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Reevaluate less popular bike stations to reallocate funding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Enhance</a:t>
            </a:r>
            <a:r>
              <a:rPr lang="pl"/>
              <a:t> bike </a:t>
            </a:r>
            <a:r>
              <a:rPr lang="pl"/>
              <a:t>accessibility</a:t>
            </a:r>
            <a:r>
              <a:rPr lang="pl"/>
              <a:t> eg. bike lanes, </a:t>
            </a:r>
            <a:r>
              <a:rPr lang="pl"/>
              <a:t>storage</a:t>
            </a:r>
            <a:r>
              <a:rPr lang="pl"/>
              <a:t> facilities etc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pl"/>
              <a:t>More public level initiatives eg. Bike to Work Day</a:t>
            </a:r>
            <a:endParaRPr/>
          </a:p>
        </p:txBody>
      </p:sp>
      <p:pic>
        <p:nvPicPr>
          <p:cNvPr id="133" name="Google Shape;133;p22"/>
          <p:cNvPicPr preferRelativeResize="0"/>
          <p:nvPr/>
        </p:nvPicPr>
        <p:blipFill rotWithShape="1">
          <a:blip r:embed="rId3">
            <a:alphaModFix/>
          </a:blip>
          <a:srcRect b="0" l="0" r="6681" t="0"/>
          <a:stretch/>
        </p:blipFill>
        <p:spPr>
          <a:xfrm>
            <a:off x="792700" y="2917688"/>
            <a:ext cx="3336975" cy="20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8025" y="768863"/>
            <a:ext cx="1397195" cy="927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5001" y="2909837"/>
            <a:ext cx="3041764" cy="202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/>
        </p:nvSpPr>
        <p:spPr>
          <a:xfrm>
            <a:off x="329700" y="197825"/>
            <a:ext cx="8772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3400">
                <a:solidFill>
                  <a:schemeClr val="dk1"/>
                </a:solidFill>
              </a:rPr>
              <a:t>Conclusion:</a:t>
            </a:r>
            <a:endParaRPr b="1" sz="3400">
              <a:solidFill>
                <a:schemeClr val="dk1"/>
              </a:solidFill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329700" y="1043250"/>
            <a:ext cx="6672600" cy="15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Identified trends and patterns in bike usage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Identified factors that impact bike usage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Give recommendations on ridership can be improved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0663" y="2413200"/>
            <a:ext cx="5170063" cy="2266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4"/>
          <p:cNvPicPr preferRelativeResize="0"/>
          <p:nvPr/>
        </p:nvPicPr>
        <p:blipFill rotWithShape="1">
          <a:blip r:embed="rId3">
            <a:alphaModFix/>
          </a:blip>
          <a:srcRect b="9566" l="18859" r="8040" t="10247"/>
          <a:stretch/>
        </p:blipFill>
        <p:spPr>
          <a:xfrm>
            <a:off x="0" y="0"/>
            <a:ext cx="1980901" cy="217284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/>
        </p:nvSpPr>
        <p:spPr>
          <a:xfrm>
            <a:off x="2937600" y="44100"/>
            <a:ext cx="3268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4800">
                <a:solidFill>
                  <a:srgbClr val="F54996"/>
                </a:solidFill>
              </a:rPr>
              <a:t>Thank you!</a:t>
            </a:r>
            <a:endParaRPr sz="4800">
              <a:solidFill>
                <a:srgbClr val="F54996"/>
              </a:solidFill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3867563" y="1951950"/>
            <a:ext cx="14316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400">
                <a:solidFill>
                  <a:schemeClr val="lt1"/>
                </a:solidFill>
              </a:rPr>
              <a:t>Georgia</a:t>
            </a:r>
            <a:endParaRPr sz="2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lt1"/>
              </a:solidFill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580525" y="3028700"/>
            <a:ext cx="2487600" cy="1736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lt1"/>
                </a:solidFill>
              </a:rPr>
              <a:t>Vanessa Chan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lt1"/>
                </a:solidFill>
              </a:rPr>
              <a:t>Marina Zviagina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lt1"/>
                </a:solidFill>
              </a:rPr>
              <a:t> 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lt1"/>
                </a:solidFill>
              </a:rPr>
              <a:t>Dinara Akmurzina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51" name="Google Shape;151;p24"/>
          <p:cNvSpPr txBox="1"/>
          <p:nvPr/>
        </p:nvSpPr>
        <p:spPr>
          <a:xfrm>
            <a:off x="5744425" y="1657025"/>
            <a:ext cx="2986200" cy="554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>
                <a:solidFill>
                  <a:schemeClr val="lt1"/>
                </a:solidFill>
              </a:rPr>
              <a:t>CFG students Data1 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52" name="Google Shape;152;p24"/>
          <p:cNvSpPr txBox="1"/>
          <p:nvPr/>
        </p:nvSpPr>
        <p:spPr>
          <a:xfrm>
            <a:off x="6339275" y="867950"/>
            <a:ext cx="1980900" cy="61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800">
                <a:solidFill>
                  <a:schemeClr val="lt1"/>
                </a:solidFill>
              </a:rPr>
              <a:t>Sponsors</a:t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153" name="Google Shape;15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9375" y="824350"/>
            <a:ext cx="1147986" cy="118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4"/>
          <p:cNvSpPr txBox="1"/>
          <p:nvPr/>
        </p:nvSpPr>
        <p:spPr>
          <a:xfrm>
            <a:off x="1843175" y="1919400"/>
            <a:ext cx="1431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400">
                <a:solidFill>
                  <a:schemeClr val="lt1"/>
                </a:solidFill>
              </a:rPr>
              <a:t>Andreea </a:t>
            </a:r>
            <a:endParaRPr b="1" sz="2400">
              <a:solidFill>
                <a:schemeClr val="lt1"/>
              </a:solidFill>
            </a:endParaRPr>
          </a:p>
        </p:txBody>
      </p:sp>
      <p:pic>
        <p:nvPicPr>
          <p:cNvPr id="155" name="Google Shape;15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20150" y="824350"/>
            <a:ext cx="1147975" cy="1203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68113" y="2709800"/>
            <a:ext cx="2610111" cy="219946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4"/>
          <p:cNvSpPr txBox="1"/>
          <p:nvPr/>
        </p:nvSpPr>
        <p:spPr>
          <a:xfrm>
            <a:off x="5678225" y="2709800"/>
            <a:ext cx="2487600" cy="2055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chemeClr val="lt1"/>
                </a:solidFill>
              </a:rPr>
              <a:t> </a:t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lt1"/>
                </a:solidFill>
              </a:rPr>
              <a:t>Lamiaa Bahgat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" sz="1800">
                <a:solidFill>
                  <a:schemeClr val="lt1"/>
                </a:solidFill>
              </a:rPr>
              <a:t>Sharyn McPherson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lt1"/>
                </a:solidFill>
              </a:rPr>
              <a:t>Magdalena Krupa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728725" y="25717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800">
                <a:solidFill>
                  <a:schemeClr val="lt1"/>
                </a:solidFill>
              </a:rPr>
              <a:t>Our Project Group:</a:t>
            </a:r>
            <a:endParaRPr b="1"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/>
              <a:t>Plan</a:t>
            </a:r>
            <a:endParaRPr b="1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391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l"/>
              <a:t>Introduction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l"/>
              <a:t>Roadmap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l"/>
              <a:t>Process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l"/>
              <a:t>Key Findings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l"/>
              <a:t>Recommendations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l"/>
              <a:t>Conclusion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700" y="533000"/>
            <a:ext cx="4612500" cy="318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313725" y="72225"/>
            <a:ext cx="39351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700" u="sng">
                <a:solidFill>
                  <a:schemeClr val="dk1"/>
                </a:solidFill>
              </a:rPr>
              <a:t>Question:</a:t>
            </a:r>
            <a:endParaRPr b="1" sz="30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229650" y="749025"/>
            <a:ext cx="8687100" cy="33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3300">
                <a:solidFill>
                  <a:schemeClr val="dk1"/>
                </a:solidFill>
              </a:rPr>
              <a:t>How has bike transportation changed during the investigated period of time and how can it be improved?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lt1"/>
              </a:solidFill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8075" y="1866275"/>
            <a:ext cx="3193851" cy="31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675300" y="2826950"/>
            <a:ext cx="3302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Key Findings: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l"/>
              <a:t>Bike Usage Frequency Analysis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l"/>
              <a:t>Weather Analysis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l"/>
              <a:t>Bike Station Activity Analysis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419425" y="579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/>
              <a:t>Introduction</a:t>
            </a:r>
            <a:endParaRPr b="1"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260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600">
                <a:solidFill>
                  <a:schemeClr val="dk1"/>
                </a:solidFill>
              </a:rPr>
              <a:t>Aims: 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pl" sz="1600">
                <a:solidFill>
                  <a:schemeClr val="dk1"/>
                </a:solidFill>
              </a:rPr>
              <a:t>Investigate how bike transportation changed between 2014 and 2022 in Austin, Texas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pl" sz="1600">
                <a:solidFill>
                  <a:schemeClr val="dk1"/>
                </a:solidFill>
              </a:rPr>
              <a:t>Suggest the ways to improve bike transportation in Austin, Texas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600">
                <a:solidFill>
                  <a:schemeClr val="dk1"/>
                </a:solidFill>
              </a:rPr>
              <a:t>Objectives: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pl" sz="1600">
                <a:solidFill>
                  <a:schemeClr val="dk1"/>
                </a:solidFill>
              </a:rPr>
              <a:t>Study bike station trends in the examined period of time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pl" sz="1600">
                <a:solidFill>
                  <a:schemeClr val="dk1"/>
                </a:solidFill>
              </a:rPr>
              <a:t>Analyse changes in bike usage in the examined period of time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pl" sz="1600">
                <a:solidFill>
                  <a:schemeClr val="dk1"/>
                </a:solidFill>
              </a:rPr>
              <a:t>Explore factors that contribute to an increase in bike trips and subscriptions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pl" sz="1600">
                <a:solidFill>
                  <a:schemeClr val="dk1"/>
                </a:solidFill>
              </a:rPr>
              <a:t>Propose improvements for bike transportation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175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Roadmap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7650"/>
            <a:ext cx="9144000" cy="4225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3574400" y="0"/>
            <a:ext cx="1833300" cy="6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700" u="sng">
                <a:solidFill>
                  <a:schemeClr val="dk1"/>
                </a:solidFill>
              </a:rPr>
              <a:t>Process</a:t>
            </a:r>
            <a:endParaRPr b="1" sz="27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</a:endParaRPr>
          </a:p>
        </p:txBody>
      </p:sp>
      <p:grpSp>
        <p:nvGrpSpPr>
          <p:cNvPr id="91" name="Google Shape;91;p18"/>
          <p:cNvGrpSpPr/>
          <p:nvPr/>
        </p:nvGrpSpPr>
        <p:grpSpPr>
          <a:xfrm>
            <a:off x="917846" y="599550"/>
            <a:ext cx="8428854" cy="4385700"/>
            <a:chOff x="241946" y="599550"/>
            <a:chExt cx="8428854" cy="4385700"/>
          </a:xfrm>
        </p:grpSpPr>
        <p:grpSp>
          <p:nvGrpSpPr>
            <p:cNvPr id="92" name="Google Shape;92;p18"/>
            <p:cNvGrpSpPr/>
            <p:nvPr/>
          </p:nvGrpSpPr>
          <p:grpSpPr>
            <a:xfrm>
              <a:off x="4463600" y="2202375"/>
              <a:ext cx="3432600" cy="1539075"/>
              <a:chOff x="4572000" y="2592775"/>
              <a:chExt cx="3432600" cy="1539075"/>
            </a:xfrm>
          </p:grpSpPr>
          <p:sp>
            <p:nvSpPr>
              <p:cNvPr id="93" name="Google Shape;93;p18"/>
              <p:cNvSpPr txBox="1"/>
              <p:nvPr/>
            </p:nvSpPr>
            <p:spPr>
              <a:xfrm>
                <a:off x="4572000" y="2962150"/>
                <a:ext cx="3432600" cy="1169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-3302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Char char="●"/>
                </a:pPr>
                <a:r>
                  <a:rPr lang="pl" sz="1600">
                    <a:solidFill>
                      <a:schemeClr val="dk1"/>
                    </a:solidFill>
                  </a:rPr>
                  <a:t>Chat and messaging on Slack</a:t>
                </a:r>
                <a:endParaRPr sz="1600">
                  <a:solidFill>
                    <a:schemeClr val="dk1"/>
                  </a:solidFill>
                </a:endParaRPr>
              </a:p>
              <a:p>
                <a:pPr indent="-3302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Char char="●"/>
                </a:pPr>
                <a:r>
                  <a:rPr lang="pl" sz="1600">
                    <a:solidFill>
                      <a:schemeClr val="dk1"/>
                    </a:solidFill>
                  </a:rPr>
                  <a:t>Google Colab</a:t>
                </a:r>
                <a:endParaRPr sz="1600">
                  <a:solidFill>
                    <a:schemeClr val="dk1"/>
                  </a:solidFill>
                </a:endParaRPr>
              </a:p>
              <a:p>
                <a:pPr indent="-3302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Char char="●"/>
                </a:pPr>
                <a:r>
                  <a:rPr lang="pl" sz="1600">
                    <a:solidFill>
                      <a:schemeClr val="dk1"/>
                    </a:solidFill>
                  </a:rPr>
                  <a:t>GitHub</a:t>
                </a:r>
                <a:endParaRPr sz="1600">
                  <a:solidFill>
                    <a:schemeClr val="dk1"/>
                  </a:solidFill>
                </a:endParaRPr>
              </a:p>
              <a:p>
                <a:pPr indent="-3302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Char char="●"/>
                </a:pPr>
                <a:r>
                  <a:rPr lang="pl" sz="1600">
                    <a:solidFill>
                      <a:schemeClr val="dk1"/>
                    </a:solidFill>
                  </a:rPr>
                  <a:t>Trello</a:t>
                </a: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94" name="Google Shape;94;p18"/>
              <p:cNvSpPr txBox="1"/>
              <p:nvPr/>
            </p:nvSpPr>
            <p:spPr>
              <a:xfrm>
                <a:off x="4572000" y="2592775"/>
                <a:ext cx="2814300" cy="38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pl" sz="2000">
                    <a:solidFill>
                      <a:schemeClr val="dk1"/>
                    </a:solidFill>
                  </a:rPr>
                  <a:t>Communication tools:</a:t>
                </a:r>
                <a:endParaRPr sz="2600"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95" name="Google Shape;95;p18"/>
            <p:cNvSpPr txBox="1"/>
            <p:nvPr/>
          </p:nvSpPr>
          <p:spPr>
            <a:xfrm>
              <a:off x="241950" y="599550"/>
              <a:ext cx="3285600" cy="173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pl" sz="2000">
                  <a:solidFill>
                    <a:schemeClr val="dk1"/>
                  </a:solidFill>
                </a:rPr>
                <a:t>Data sets:</a:t>
              </a:r>
              <a:endParaRPr i="1" sz="2000">
                <a:solidFill>
                  <a:schemeClr val="dk1"/>
                </a:solidFill>
              </a:endParaRPr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Google Cloud BigQuery: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-"/>
              </a:pPr>
              <a:r>
                <a:rPr lang="pl" sz="1600">
                  <a:solidFill>
                    <a:schemeClr val="dk1"/>
                  </a:solidFill>
                </a:rPr>
                <a:t>Bike Trip Data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-"/>
              </a:pPr>
              <a:r>
                <a:rPr lang="pl" sz="1600">
                  <a:solidFill>
                    <a:schemeClr val="dk1"/>
                  </a:solidFill>
                </a:rPr>
                <a:t>Bike Station Data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Visual Crossing: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-"/>
              </a:pPr>
              <a:r>
                <a:rPr lang="pl" sz="1600">
                  <a:solidFill>
                    <a:schemeClr val="dk1"/>
                  </a:solidFill>
                </a:rPr>
                <a:t>Weather Database</a:t>
              </a: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96" name="Google Shape;96;p18"/>
            <p:cNvSpPr txBox="1"/>
            <p:nvPr/>
          </p:nvSpPr>
          <p:spPr>
            <a:xfrm>
              <a:off x="241946" y="2202375"/>
              <a:ext cx="2963100" cy="38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pl" sz="2000">
                  <a:solidFill>
                    <a:schemeClr val="dk1"/>
                  </a:solidFill>
                </a:rPr>
                <a:t>Libraries and packages:</a:t>
              </a:r>
              <a:endParaRPr i="1" sz="20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3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9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900">
                <a:solidFill>
                  <a:schemeClr val="dk1"/>
                </a:solidFill>
              </a:endParaRPr>
            </a:p>
          </p:txBody>
        </p:sp>
        <p:sp>
          <p:nvSpPr>
            <p:cNvPr id="97" name="Google Shape;97;p18"/>
            <p:cNvSpPr txBox="1"/>
            <p:nvPr/>
          </p:nvSpPr>
          <p:spPr>
            <a:xfrm>
              <a:off x="241950" y="2571750"/>
              <a:ext cx="3206100" cy="241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Pandas 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Seaborn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Matplotlib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ArcGIS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Folium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ScalarMappable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calendar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Datetime</a:t>
              </a:r>
              <a:endParaRPr sz="2800">
                <a:solidFill>
                  <a:schemeClr val="dk1"/>
                </a:solidFill>
              </a:endParaRPr>
            </a:p>
          </p:txBody>
        </p:sp>
        <p:sp>
          <p:nvSpPr>
            <p:cNvPr id="98" name="Google Shape;98;p18"/>
            <p:cNvSpPr txBox="1"/>
            <p:nvPr/>
          </p:nvSpPr>
          <p:spPr>
            <a:xfrm>
              <a:off x="4463600" y="599550"/>
              <a:ext cx="4207200" cy="155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pl" sz="2000">
                  <a:solidFill>
                    <a:schemeClr val="dk1"/>
                  </a:solidFill>
                </a:rPr>
                <a:t>Steps:</a:t>
              </a:r>
              <a:endParaRPr i="1" sz="3300">
                <a:solidFill>
                  <a:schemeClr val="dk1"/>
                </a:solidFill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Data cleaning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Data exploratpory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Data analysis</a:t>
              </a:r>
              <a:endParaRPr sz="1600">
                <a:solidFill>
                  <a:schemeClr val="dk1"/>
                </a:solidFill>
              </a:endParaRPr>
            </a:p>
            <a:p>
              <a:pPr indent="-3302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Char char="●"/>
              </a:pPr>
              <a:r>
                <a:rPr lang="pl" sz="1600">
                  <a:solidFill>
                    <a:schemeClr val="dk1"/>
                  </a:solidFill>
                </a:rPr>
                <a:t>Data visualisation</a:t>
              </a:r>
              <a:endParaRPr sz="28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9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900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/>
        </p:nvSpPr>
        <p:spPr>
          <a:xfrm>
            <a:off x="275550" y="95350"/>
            <a:ext cx="427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000"/>
              <a:t>Bike Usage Frequency Analysis:</a:t>
            </a:r>
            <a:endParaRPr b="1" sz="2000"/>
          </a:p>
        </p:txBody>
      </p:sp>
      <p:sp>
        <p:nvSpPr>
          <p:cNvPr id="104" name="Google Shape;104;p19"/>
          <p:cNvSpPr txBox="1"/>
          <p:nvPr/>
        </p:nvSpPr>
        <p:spPr>
          <a:xfrm>
            <a:off x="4991025" y="1032300"/>
            <a:ext cx="4333500" cy="30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700" u="sng"/>
              <a:t>Trends</a:t>
            </a:r>
            <a:endParaRPr sz="1700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Overall increase in bike rides from 2014 to 2022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Most Popular Year 2018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Least Popular Year: 2020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700" u="sng"/>
              <a:t>Reasons</a:t>
            </a:r>
            <a:endParaRPr sz="1700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Growing population in Austin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In 2018, </a:t>
            </a:r>
            <a:r>
              <a:rPr lang="pl"/>
              <a:t>University</a:t>
            </a:r>
            <a:r>
              <a:rPr lang="pl"/>
              <a:t> of Texas partnered with Metrobike to offer free student membership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/>
              <a:t>In 2020, Austin enters lockdown due to COVID-19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550" y="895338"/>
            <a:ext cx="4610126" cy="3352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8050" y="488675"/>
            <a:ext cx="4615100" cy="31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700" y="488674"/>
            <a:ext cx="4115890" cy="299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247650" y="95350"/>
            <a:ext cx="3816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000"/>
              <a:t>Weather </a:t>
            </a:r>
            <a:r>
              <a:rPr b="1" lang="pl" sz="2000"/>
              <a:t>Analysis</a:t>
            </a:r>
            <a:endParaRPr b="1" sz="2000"/>
          </a:p>
        </p:txBody>
      </p:sp>
      <p:sp>
        <p:nvSpPr>
          <p:cNvPr id="113" name="Google Shape;113;p20"/>
          <p:cNvSpPr txBox="1"/>
          <p:nvPr/>
        </p:nvSpPr>
        <p:spPr>
          <a:xfrm>
            <a:off x="247650" y="3482050"/>
            <a:ext cx="85206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u="sng"/>
              <a:t>Trends</a:t>
            </a:r>
            <a:endParaRPr u="sng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l" sz="1100"/>
              <a:t>Most popular month: March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l" sz="1100"/>
              <a:t>Correlation between temperature and ridership:</a:t>
            </a:r>
            <a:endParaRPr sz="11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100"/>
              <a:t>→ Decrease in rides during hotter and colder months, i.e summer and winter seasons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l" sz="1100">
                <a:solidFill>
                  <a:schemeClr val="dk1"/>
                </a:solidFill>
              </a:rPr>
              <a:t>Optimum temperature for bike riding: 19℃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300" y="622395"/>
            <a:ext cx="6090290" cy="426560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/>
          <p:nvPr/>
        </p:nvSpPr>
        <p:spPr>
          <a:xfrm>
            <a:off x="2421525" y="1718900"/>
            <a:ext cx="1477200" cy="742500"/>
          </a:xfrm>
          <a:prstGeom prst="rect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" name="Google Shape;120;p21"/>
          <p:cNvCxnSpPr/>
          <p:nvPr/>
        </p:nvCxnSpPr>
        <p:spPr>
          <a:xfrm flipH="1">
            <a:off x="3898713" y="2326702"/>
            <a:ext cx="2715900" cy="21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" name="Google Shape;121;p21"/>
          <p:cNvSpPr txBox="1"/>
          <p:nvPr/>
        </p:nvSpPr>
        <p:spPr>
          <a:xfrm>
            <a:off x="6692705" y="1971063"/>
            <a:ext cx="245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pl">
                <a:solidFill>
                  <a:schemeClr val="dk1"/>
                </a:solidFill>
              </a:rPr>
              <a:t>Bike Station Closures in Uptown/ North District </a:t>
            </a:r>
            <a:endParaRPr/>
          </a:p>
        </p:txBody>
      </p:sp>
      <p:cxnSp>
        <p:nvCxnSpPr>
          <p:cNvPr id="122" name="Google Shape;122;p21"/>
          <p:cNvCxnSpPr/>
          <p:nvPr/>
        </p:nvCxnSpPr>
        <p:spPr>
          <a:xfrm flipH="1">
            <a:off x="3692930" y="2922990"/>
            <a:ext cx="3247200" cy="41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" name="Google Shape;123;p21"/>
          <p:cNvSpPr txBox="1"/>
          <p:nvPr/>
        </p:nvSpPr>
        <p:spPr>
          <a:xfrm>
            <a:off x="6940127" y="2708050"/>
            <a:ext cx="176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pl">
                <a:solidFill>
                  <a:schemeClr val="dk1"/>
                </a:solidFill>
              </a:rPr>
              <a:t>Downtown District</a:t>
            </a:r>
            <a:endParaRPr/>
          </a:p>
        </p:txBody>
      </p:sp>
      <p:cxnSp>
        <p:nvCxnSpPr>
          <p:cNvPr id="124" name="Google Shape;124;p21"/>
          <p:cNvCxnSpPr/>
          <p:nvPr/>
        </p:nvCxnSpPr>
        <p:spPr>
          <a:xfrm flipH="1">
            <a:off x="4054088" y="1531021"/>
            <a:ext cx="3204600" cy="28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21"/>
          <p:cNvSpPr txBox="1"/>
          <p:nvPr/>
        </p:nvSpPr>
        <p:spPr>
          <a:xfrm>
            <a:off x="7258688" y="1361329"/>
            <a:ext cx="1767211" cy="4001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pl"/>
              <a:t>University</a:t>
            </a:r>
            <a:r>
              <a:rPr lang="pl"/>
              <a:t> of Texas</a:t>
            </a:r>
            <a:endParaRPr/>
          </a:p>
        </p:txBody>
      </p:sp>
      <p:sp>
        <p:nvSpPr>
          <p:cNvPr id="126" name="Google Shape;126;p21"/>
          <p:cNvSpPr txBox="1"/>
          <p:nvPr/>
        </p:nvSpPr>
        <p:spPr>
          <a:xfrm>
            <a:off x="275550" y="95350"/>
            <a:ext cx="4275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000"/>
              <a:t>Bike Station Activity:</a:t>
            </a:r>
            <a:endParaRPr b="1"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